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embeddedFontLst>
    <p:embeddedFont>
      <p:font typeface="Play" panose="020B0604020202020204" charset="0"/>
      <p:regular r:id="rId13"/>
      <p:bold r:id="rId14"/>
    </p:embeddedFont>
    <p:embeddedFont>
      <p:font typeface="Tahoma" panose="020B0604030504040204" pitchFamily="34" charset="0"/>
      <p:regular r:id="rId15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1xcrNxRN7C6pRNky0h700jJQSI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6" name="Google Shape;13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e0713f6ec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0" name="Google Shape;100;g2e0713f6ec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6" name="Google Shape;10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2" name="Google Shape;11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e0713f6ec9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8" name="Google Shape;118;g2e0713f6ec9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4" name="Google Shape;12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0" name="Google Shape;13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</a:pPr>
            <a:r>
              <a:rPr lang="it-IT"/>
              <a:t>Crescere con l’Arte</a:t>
            </a: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031845" y="3602038"/>
            <a:ext cx="10066789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 sz="2800"/>
              <a:t>Sport e Benessere</a:t>
            </a:r>
            <a:endParaRPr sz="280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 sz="2800"/>
              <a:t>dalla preistoria alle Olimpiadi Invernali 2026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it-IT"/>
              <a:t>Aspetti inclusivi</a:t>
            </a:r>
            <a:endParaRPr/>
          </a:p>
        </p:txBody>
      </p:sp>
      <p:sp>
        <p:nvSpPr>
          <p:cNvPr id="139" name="Google Shape;139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just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it-IT" sz="2400" i="1"/>
              <a:t>Gli alunni in relazione alla fascia d’età potranno: </a:t>
            </a:r>
            <a:endParaRPr sz="2400" i="1"/>
          </a:p>
          <a:p>
            <a:pPr marL="342900" lvl="0" indent="-381000" algn="just" rtl="0">
              <a:lnSpc>
                <a:spcPct val="105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-"/>
            </a:pPr>
            <a:r>
              <a:rPr lang="it-IT" sz="2400" i="1"/>
              <a:t>partecipare collettivamente o individualmente alle attività propedeutiche alle visite, ciascuno secondo le proprie caratteristiche, inclinazioni e preferenze; </a:t>
            </a:r>
            <a:endParaRPr sz="2400" i="1"/>
          </a:p>
          <a:p>
            <a:pPr marL="342900" lvl="0" indent="-381000" algn="just" rtl="0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-"/>
            </a:pPr>
            <a:r>
              <a:rPr lang="it-IT" sz="2400" i="1"/>
              <a:t>produrre materiali in un procedimento inclusivo che non preveda interventi per categorie di fragilità, ma un’armonica collaborazione e integrazione di competenze e caratteristiche, valorizzando i punti di forza di ciascuno. I docenti potranno elaborare supporti ad hoc per situazioni peculiari che richiedano interventi specifici.</a:t>
            </a:r>
            <a:endParaRPr sz="2400" i="1"/>
          </a:p>
          <a:p>
            <a:pPr marL="0" lvl="0" indent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/>
        </p:nvSpPr>
        <p:spPr>
          <a:xfrm>
            <a:off x="491100" y="1433750"/>
            <a:ext cx="11209800" cy="51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300">
                <a:solidFill>
                  <a:schemeClr val="dk1"/>
                </a:solidFill>
              </a:rPr>
              <a:t>L’Arte è al centro, quale formidabile veicolo di comunicazione.</a:t>
            </a:r>
            <a:endParaRPr sz="230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500" strike="sngStrike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300">
                <a:solidFill>
                  <a:schemeClr val="dk1"/>
                </a:solidFill>
              </a:rPr>
              <a:t>Le Olimpiadi invernali costituiscono un polo d’interesse capace di catalizzare l’attenzione e convogliare energie e risorse.</a:t>
            </a:r>
            <a:endParaRPr sz="13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130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300">
                <a:solidFill>
                  <a:schemeClr val="dk1"/>
                </a:solidFill>
              </a:rPr>
              <a:t>Proviamo a soddisfare queste esigenze</a:t>
            </a:r>
            <a:r>
              <a:rPr lang="it-IT"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it-IT" sz="2300">
                <a:solidFill>
                  <a:schemeClr val="dk1"/>
                </a:solidFill>
              </a:rPr>
              <a:t>necessità di lavorare sulla motivazione degli studenti all’apprendimento;</a:t>
            </a:r>
            <a:endParaRPr sz="2300">
              <a:solidFill>
                <a:schemeClr val="dk1"/>
              </a:solidFill>
            </a:endParaRPr>
          </a:p>
          <a:p>
            <a:pPr marL="457200" marR="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it-IT" sz="2300">
                <a:solidFill>
                  <a:schemeClr val="dk1"/>
                </a:solidFill>
              </a:rPr>
              <a:t>necessità di sperimentazione di </a:t>
            </a:r>
            <a:r>
              <a:rPr lang="it-IT"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strategie didattiche innovative;</a:t>
            </a:r>
            <a:endParaRPr sz="2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it-IT" sz="2300">
                <a:solidFill>
                  <a:schemeClr val="dk1"/>
                </a:solidFill>
              </a:rPr>
              <a:t>opportunità di avvicinare gli studenti al patrimonio artistico presente nel territorio;</a:t>
            </a:r>
            <a:endParaRPr sz="2300">
              <a:solidFill>
                <a:schemeClr val="dk1"/>
              </a:solidFill>
            </a:endParaRPr>
          </a:p>
          <a:p>
            <a:pPr marL="457200" marR="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it-IT" sz="2300">
                <a:solidFill>
                  <a:schemeClr val="dk1"/>
                </a:solidFill>
              </a:rPr>
              <a:t>intenzione di mettere in comunicazione </a:t>
            </a:r>
            <a:r>
              <a:rPr lang="it-IT"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territorio (quartieri e città di Milano che lavora per le Olimpiadi inver</a:t>
            </a:r>
            <a:r>
              <a:rPr lang="it-IT" sz="2300">
                <a:solidFill>
                  <a:schemeClr val="dk1"/>
                </a:solidFill>
              </a:rPr>
              <a:t>nali</a:t>
            </a:r>
            <a:r>
              <a:rPr lang="it-IT"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e le scuole;</a:t>
            </a:r>
            <a:endParaRPr sz="2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it-IT" sz="2300">
                <a:solidFill>
                  <a:schemeClr val="dk1"/>
                </a:solidFill>
              </a:rPr>
              <a:t>ambizione di rendere gli studenti non solo fruitori ma attori nel processo di divulgazione della cultura;</a:t>
            </a:r>
            <a:endParaRPr sz="2300">
              <a:solidFill>
                <a:schemeClr val="dk1"/>
              </a:solidFill>
            </a:endParaRPr>
          </a:p>
          <a:p>
            <a:pPr marL="457200" marR="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it-IT" sz="2300">
                <a:solidFill>
                  <a:schemeClr val="dk1"/>
                </a:solidFill>
              </a:rPr>
              <a:t>interesse a valorizzare il contributo che può dare lo sport al benessere dei giovani.</a:t>
            </a:r>
            <a:endParaRPr sz="2300">
              <a:solidFill>
                <a:schemeClr val="dk1"/>
              </a:solidFill>
            </a:endParaRPr>
          </a:p>
        </p:txBody>
      </p:sp>
      <p:sp>
        <p:nvSpPr>
          <p:cNvPr id="91" name="Google Shape;91;p2"/>
          <p:cNvSpPr txBox="1"/>
          <p:nvPr/>
        </p:nvSpPr>
        <p:spPr>
          <a:xfrm>
            <a:off x="838200" y="365125"/>
            <a:ext cx="10515600" cy="9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it-IT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All’origine dell’idea progettuale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/>
        </p:nvSpPr>
        <p:spPr>
          <a:xfrm>
            <a:off x="545275" y="1352800"/>
            <a:ext cx="11241300" cy="50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progetto nasce da un’intesa tra alcune scuole milanesi e la Direzione Generale Musei, che metterà a disposizione reperti archeologici e opere d’arte sul tema “sport e salute”.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10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it-IT" sz="1800">
                <a:solidFill>
                  <a:schemeClr val="dk1"/>
                </a:solidFill>
              </a:rPr>
              <a:t>Le scuole protagoniste dell’iniziativa:</a:t>
            </a:r>
            <a:endParaRPr sz="1800">
              <a:solidFill>
                <a:schemeClr val="dk1"/>
              </a:solidFill>
            </a:endParaRPr>
          </a:p>
          <a:p>
            <a:pPr marL="107999" lvl="0" indent="1080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it-IT" sz="1800">
                <a:solidFill>
                  <a:schemeClr val="dk1"/>
                </a:solidFill>
              </a:rPr>
              <a:t>- Istituto comprensivo di piazza Leonardo da Vinci;</a:t>
            </a:r>
            <a:endParaRPr sz="1800">
              <a:solidFill>
                <a:schemeClr val="dk1"/>
              </a:solidFill>
            </a:endParaRPr>
          </a:p>
          <a:p>
            <a:pPr marL="323999" lvl="0" indent="-1143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-IT" sz="1800">
                <a:solidFill>
                  <a:schemeClr val="dk1"/>
                </a:solidFill>
              </a:rPr>
              <a:t> Liceo artistico Caravaggio;</a:t>
            </a:r>
            <a:endParaRPr sz="1800">
              <a:solidFill>
                <a:schemeClr val="dk1"/>
              </a:solidFill>
            </a:endParaRPr>
          </a:p>
          <a:p>
            <a:pPr marL="323999" lvl="0" indent="-1143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-IT" sz="1800">
                <a:solidFill>
                  <a:schemeClr val="dk1"/>
                </a:solidFill>
              </a:rPr>
              <a:t> Liceo classico Carducci;</a:t>
            </a:r>
            <a:endParaRPr sz="1800">
              <a:solidFill>
                <a:schemeClr val="dk1"/>
              </a:solidFill>
            </a:endParaRPr>
          </a:p>
          <a:p>
            <a:pPr marL="323999" lvl="0" indent="-1143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-IT" sz="1800">
                <a:solidFill>
                  <a:schemeClr val="dk1"/>
                </a:solidFill>
              </a:rPr>
              <a:t> Liceo Virgilio con più indirizzi.</a:t>
            </a:r>
            <a:endParaRPr sz="18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10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1800">
                <a:solidFill>
                  <a:schemeClr val="dk1"/>
                </a:solidFill>
              </a:rPr>
              <a:t>Possibili fruitori:</a:t>
            </a:r>
            <a:endParaRPr sz="18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1800">
                <a:solidFill>
                  <a:schemeClr val="dk1"/>
                </a:solidFill>
              </a:rPr>
              <a:t>altre scuole milanesi;</a:t>
            </a:r>
            <a:endParaRPr sz="18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1800">
                <a:solidFill>
                  <a:schemeClr val="dk1"/>
                </a:solidFill>
              </a:rPr>
              <a:t>cittadini di ogni età di Milano.</a:t>
            </a:r>
            <a:endParaRPr sz="18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1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it-IT" sz="1800">
                <a:solidFill>
                  <a:schemeClr val="dk1"/>
                </a:solidFill>
              </a:rPr>
              <a:t>Come hanno dimostrato precedenti esperienze (ad es. una recente mostra al liceo Tasso di Roma), avere degli studenti come guide è di grande efficacia e impatto sul «pubblico», che avrà inoltre l’opportunità di conoscere meglio le realtà scolastiche.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it-IT" sz="1800">
                <a:solidFill>
                  <a:schemeClr val="dk1"/>
                </a:solidFill>
              </a:rPr>
              <a:t>Gli studenti dei licei cureranno anche la comunicazione per far conoscere l’iniziativa in zona e all’esterno.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3"/>
          <p:cNvSpPr txBox="1"/>
          <p:nvPr/>
        </p:nvSpPr>
        <p:spPr>
          <a:xfrm>
            <a:off x="908134" y="458802"/>
            <a:ext cx="10515600" cy="108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it-IT"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I protagonisti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e0713f6ec9_0_0"/>
          <p:cNvSpPr txBox="1"/>
          <p:nvPr/>
        </p:nvSpPr>
        <p:spPr>
          <a:xfrm>
            <a:off x="905934" y="1794934"/>
            <a:ext cx="10541100" cy="447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000">
                <a:solidFill>
                  <a:schemeClr val="dk1"/>
                </a:solidFill>
              </a:rPr>
              <a:t>La mostra, a cura della Direzione Generale Musei, dal titolo “Sport e Salute dalla preistoria alle Olimpiadi Invernali 2026”, sarà allestita nel</a:t>
            </a:r>
            <a:r>
              <a:rPr lang="it-IT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l’aula teatro della primaria di piazza Leonardo da Vinci</a:t>
            </a:r>
            <a:r>
              <a:rPr lang="it-IT" sz="2000">
                <a:solidFill>
                  <a:schemeClr val="dk1"/>
                </a:solidFill>
              </a:rPr>
              <a:t>,</a:t>
            </a:r>
            <a:r>
              <a:rPr lang="it-IT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nel cuore d</a:t>
            </a:r>
            <a:r>
              <a:rPr lang="it-IT" sz="2000">
                <a:solidFill>
                  <a:schemeClr val="dk1"/>
                </a:solidFill>
              </a:rPr>
              <a:t>i</a:t>
            </a:r>
            <a:r>
              <a:rPr lang="it-IT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città studi</a:t>
            </a:r>
            <a:r>
              <a:rPr lang="it-IT" sz="2000">
                <a:solidFill>
                  <a:schemeClr val="dk1"/>
                </a:solidFill>
              </a:rPr>
              <a:t>.</a:t>
            </a:r>
            <a:endParaRPr sz="20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it-IT" sz="2000">
                <a:solidFill>
                  <a:schemeClr val="dk1"/>
                </a:solidFill>
              </a:rPr>
              <a:t>Il territorio di competenza delle quattro scuole, nella zona nord-est di Milano, va da Piazza Ascoli (v.le Abruzzi) fino a via Prinetti (fra Turro e Cimiano), attraverso piazza Leonardo da Vinci e via Beroldo (p.le Loreto).</a:t>
            </a:r>
            <a:endParaRPr sz="20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mostra sarà aperta al pubblico nei fine settimana, i visitatori fruiranno della guida degli alunni delle scuole protagoniste dell’iniziativa: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07999" marR="0" lvl="0" indent="108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alunni dell</a:t>
            </a:r>
            <a:r>
              <a:rPr lang="it-IT" sz="2000">
                <a:solidFill>
                  <a:schemeClr val="dk1"/>
                </a:solidFill>
              </a:rPr>
              <a:t>’</a:t>
            </a:r>
            <a:r>
              <a:rPr lang="it-IT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IC di piazza Leonardo da Vinci; studenti liceali de</a:t>
            </a:r>
            <a:r>
              <a:rPr lang="it-IT" sz="2000">
                <a:solidFill>
                  <a:schemeClr val="dk1"/>
                </a:solidFill>
              </a:rPr>
              <a:t>ll’artistico </a:t>
            </a:r>
            <a:r>
              <a:rPr lang="it-IT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Caravaggio, del classico Carducci</a:t>
            </a:r>
            <a:r>
              <a:rPr lang="it-IT" sz="2000">
                <a:solidFill>
                  <a:schemeClr val="dk1"/>
                </a:solidFill>
              </a:rPr>
              <a:t>, dei diversi indirizzi liceali del V</a:t>
            </a:r>
            <a:r>
              <a:rPr lang="it-IT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irgilio</a:t>
            </a:r>
            <a:r>
              <a:rPr lang="it-IT" sz="2000">
                <a:solidFill>
                  <a:schemeClr val="dk1"/>
                </a:solidFill>
              </a:rPr>
              <a:t>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g2e0713f6ec9_0_0"/>
          <p:cNvSpPr txBox="1"/>
          <p:nvPr/>
        </p:nvSpPr>
        <p:spPr>
          <a:xfrm>
            <a:off x="905934" y="710477"/>
            <a:ext cx="10515600" cy="108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it-IT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Il centro dell’iniziativa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it-IT"/>
              <a:t>Le fasi</a:t>
            </a:r>
            <a:endParaRPr/>
          </a:p>
        </p:txBody>
      </p:sp>
      <p:sp>
        <p:nvSpPr>
          <p:cNvPr id="109" name="Google Shape;109;p6"/>
          <p:cNvSpPr txBox="1">
            <a:spLocks noGrp="1"/>
          </p:cNvSpPr>
          <p:nvPr>
            <p:ph type="body" idx="1"/>
          </p:nvPr>
        </p:nvSpPr>
        <p:spPr>
          <a:xfrm>
            <a:off x="838200" y="1860226"/>
            <a:ext cx="10515600" cy="45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228600" marR="0" lvl="0" indent="-20351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it-IT" sz="2600"/>
              <a:t>Settembre - dicembre 2024: fase organizzativa a cura del gruppo di docenti delle scuole coinvolte e della direzione generale dei musei</a:t>
            </a:r>
            <a:endParaRPr sz="2600"/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/>
          </a:p>
          <a:p>
            <a:pPr marL="228600" marR="0" lvl="0" indent="-20351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it-IT" sz="2600"/>
              <a:t>Gennaio 2025: allestimento della mostra e studio delle opere da parte degli studenti</a:t>
            </a:r>
            <a:endParaRPr sz="2600"/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/>
          </a:p>
          <a:p>
            <a:pPr marL="228600" marR="0" lvl="0" indent="-20351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it-IT" sz="2600"/>
              <a:t>Febbraio - aprile 2025 apertura mostra ai visitatori, scolaresche e cittadini</a:t>
            </a:r>
            <a:endParaRPr sz="2600"/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/>
          </a:p>
          <a:p>
            <a:pPr marL="228600" marR="0" lvl="0" indent="-20351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it-IT" sz="2600"/>
              <a:t>Da Marzo 2025 gli studenti produrranno, senza vincoli sulle modalità di lavoro: recensioni, rivisitazioni delle opere, nuove opere liberamente ispirate, produzioni multimediali, drammatizzazioni…con il tema «come io ho visto la mostra»</a:t>
            </a:r>
            <a:endParaRPr sz="2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/>
          <p:nvPr/>
        </p:nvSpPr>
        <p:spPr>
          <a:xfrm>
            <a:off x="1416997" y="1430750"/>
            <a:ext cx="9635100" cy="43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400">
                <a:solidFill>
                  <a:schemeClr val="dk1"/>
                </a:solidFill>
              </a:rPr>
              <a:t>Studio delle opere in esposizione da parte degli studenti nelle classi coinvolte, anche in chiave multidisciplinare.</a:t>
            </a:r>
            <a:endParaRPr sz="24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4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400">
                <a:solidFill>
                  <a:schemeClr val="dk1"/>
                </a:solidFill>
              </a:rPr>
              <a:t>Preparazione degli studenti in attività inerenti l’allestimento, la comunicazione e la fruizione della mostra.</a:t>
            </a:r>
            <a:endParaRPr sz="24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4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400">
                <a:solidFill>
                  <a:schemeClr val="dk1"/>
                </a:solidFill>
              </a:rPr>
              <a:t>Attività di divulgazione della mostra attraverso i social come evento promozionale delle olimpiadi invernali.</a:t>
            </a:r>
            <a:endParaRPr sz="24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40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400">
                <a:solidFill>
                  <a:schemeClr val="dk1"/>
                </a:solidFill>
              </a:rPr>
              <a:t>G</a:t>
            </a:r>
            <a:r>
              <a:rPr lang="it-IT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uida per un’osservazione consapevole dei manufatti artistici e delle opere esposte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5"/>
          <p:cNvSpPr txBox="1"/>
          <p:nvPr/>
        </p:nvSpPr>
        <p:spPr>
          <a:xfrm>
            <a:off x="536500" y="349050"/>
            <a:ext cx="10515600" cy="91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it-IT" sz="44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Alcune a</a:t>
            </a:r>
            <a:r>
              <a:rPr lang="it-IT"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zioni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e0713f6ec9_0_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it-IT"/>
              <a:t>Alcune previsioni</a:t>
            </a:r>
            <a:endParaRPr/>
          </a:p>
        </p:txBody>
      </p:sp>
      <p:sp>
        <p:nvSpPr>
          <p:cNvPr id="121" name="Google Shape;121;g2e0713f6ec9_0_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/>
              <a:t>I potenziali visitatori «di zona» sono più di 100.000, fra cui le 5.000 famiglie degli studenti dei quattro Istituti Scolastici.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endParaRPr sz="100"/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/>
              <a:t>Per accogliere più di 3.000 visitatori nei 10-12 weekend in programma e più di 3.000 studenti nei giorni infrasettimanali, sarebbe necessario un intenso sforzo organizzativo, da valutare in funzione delle richieste, si prevede al momento di ampliare gli allestimenti e gli spazi con installazioni multimediali a pochi metri dall’aula della mostra ed eventualmente in ciascuna scuola interessata, sia per mostrare opere non fisicamente trasportabili, sia per consentire la visione della mostra da remoto.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it-IT"/>
              <a:t>Le richieste a partner esterni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it-IT"/>
              <a:t>(enti pubblici e aziende private)</a:t>
            </a:r>
            <a:endParaRPr/>
          </a:p>
        </p:txBody>
      </p:sp>
      <p:sp>
        <p:nvSpPr>
          <p:cNvPr id="127" name="Google Shape;127;p10"/>
          <p:cNvSpPr txBox="1">
            <a:spLocks noGrp="1"/>
          </p:cNvSpPr>
          <p:nvPr>
            <p:ph type="body" idx="1"/>
          </p:nvPr>
        </p:nvSpPr>
        <p:spPr>
          <a:xfrm>
            <a:off x="838200" y="220140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800"/>
              <a:buNone/>
            </a:pPr>
            <a:r>
              <a:rPr lang="it-IT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FINANZIATORI PER:</a:t>
            </a:r>
            <a:endParaRPr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800"/>
              <a:buNone/>
            </a:pPr>
            <a:endParaRPr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arial"/>
              <a:buChar char="➔"/>
            </a:pPr>
            <a:r>
              <a:rPr lang="it-IT" b="0" i="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trasporto delle opere;</a:t>
            </a:r>
            <a:endParaRPr b="0" i="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arial"/>
              <a:buChar char="➔"/>
            </a:pPr>
            <a:r>
              <a:rPr lang="it-IT" b="0" i="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assicurazione delle opere;</a:t>
            </a:r>
            <a:endParaRPr b="0" i="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arial"/>
              <a:buChar char="➔"/>
            </a:pPr>
            <a:r>
              <a:rPr lang="it-IT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vigilanza delle opere esposte;</a:t>
            </a:r>
            <a:endParaRPr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arial"/>
              <a:buChar char="➔"/>
            </a:pPr>
            <a:r>
              <a:rPr lang="it-IT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eventuali tecnologie a supporto della mostra;</a:t>
            </a:r>
            <a:endParaRPr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arial"/>
              <a:buChar char="➔"/>
            </a:pPr>
            <a:r>
              <a:rPr lang="it-IT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materiali per la stampa di locandine di presentazione;</a:t>
            </a:r>
            <a:endParaRPr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arial"/>
              <a:buChar char="➔"/>
            </a:pPr>
            <a:r>
              <a:rPr lang="it-IT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materiali necessari all’allestimento</a:t>
            </a:r>
            <a:endParaRPr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it-IT"/>
              <a:t>Gli obiettivi didattici</a:t>
            </a:r>
            <a:endParaRPr/>
          </a:p>
        </p:txBody>
      </p:sp>
      <p:sp>
        <p:nvSpPr>
          <p:cNvPr id="133" name="Google Shape;133;p7"/>
          <p:cNvSpPr txBox="1">
            <a:spLocks noGrp="1"/>
          </p:cNvSpPr>
          <p:nvPr>
            <p:ph type="body" idx="1"/>
          </p:nvPr>
        </p:nvSpPr>
        <p:spPr>
          <a:xfrm>
            <a:off x="838200" y="1690700"/>
            <a:ext cx="10515600" cy="46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Tahoma"/>
              <a:buChar char="-"/>
            </a:pPr>
            <a:r>
              <a:rPr lang="it-IT" sz="2000" i="1"/>
              <a:t>Abituare a rispettare, riconoscere e apprezzare le diverse identità e le tradizioni culturali in un’ottica di dialogo.</a:t>
            </a:r>
            <a:endParaRPr sz="2000" i="1"/>
          </a:p>
          <a:p>
            <a:pPr marL="3429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Tahoma"/>
              <a:buChar char="-"/>
            </a:pPr>
            <a:r>
              <a:rPr lang="it-IT" sz="2000" i="1"/>
              <a:t>Far interiorizzare il rispetto per i beni comuni e in particolare artistici.</a:t>
            </a:r>
            <a:endParaRPr sz="2000" i="1"/>
          </a:p>
          <a:p>
            <a:pPr marL="3429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Tahoma"/>
              <a:buChar char="-"/>
            </a:pPr>
            <a:r>
              <a:rPr lang="it-IT" sz="2000" i="1"/>
              <a:t>Stimolare ad analizzare criticamente informazioni provenienti da diversi ambiti e attraverso diversi strumenti comunicativi.</a:t>
            </a:r>
            <a:endParaRPr sz="2000" i="1"/>
          </a:p>
          <a:p>
            <a:pPr marL="3429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Tahoma"/>
              <a:buChar char="-"/>
            </a:pPr>
            <a:r>
              <a:rPr lang="it-IT" sz="2000" i="1"/>
              <a:t>Potenziare la capacità di riconoscere gli aspetti fondamentali della cultura artistica italiana ed europea.</a:t>
            </a:r>
            <a:endParaRPr sz="2000" i="1"/>
          </a:p>
          <a:p>
            <a:pPr marL="3429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Tahoma"/>
              <a:buChar char="-"/>
            </a:pPr>
            <a:r>
              <a:rPr lang="it-IT" sz="2000" i="1"/>
              <a:t>Aiutare a comprendere il cambiamento e la diversità dei tempi storici attraverso il confronto fra epoche e culture.</a:t>
            </a:r>
            <a:endParaRPr sz="2000" i="1"/>
          </a:p>
          <a:p>
            <a:pPr marL="3429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Tahoma"/>
              <a:buChar char="-"/>
            </a:pPr>
            <a:r>
              <a:rPr lang="it-IT" sz="2000" i="1"/>
              <a:t>Migliorare l’autostima attraverso l’illustrazione di opere d’arte anche a un pubblico adulto.</a:t>
            </a:r>
            <a:endParaRPr sz="2000" i="1"/>
          </a:p>
          <a:p>
            <a:pPr marL="3429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Tahoma"/>
              <a:buChar char="-"/>
            </a:pPr>
            <a:r>
              <a:rPr lang="it-IT" sz="2000" i="1"/>
              <a:t>Coinvolgere il territorio nelle attività delle scuole, attraverso un excursus nel passato e una  proiezione verso le olimpiadi invernali, grazie alla mediazione di alunne e alunni.</a:t>
            </a:r>
            <a:endParaRPr sz="2000"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923</Words>
  <Application>Microsoft Office PowerPoint</Application>
  <PresentationFormat>Widescreen</PresentationFormat>
  <Paragraphs>79</Paragraphs>
  <Slides>10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arial</vt:lpstr>
      <vt:lpstr>Times New Roman</vt:lpstr>
      <vt:lpstr>Tahoma</vt:lpstr>
      <vt:lpstr>Play</vt:lpstr>
      <vt:lpstr>arial</vt:lpstr>
      <vt:lpstr>Tema di Office</vt:lpstr>
      <vt:lpstr>Crescere con l’Arte</vt:lpstr>
      <vt:lpstr>Presentazione standard di PowerPoint</vt:lpstr>
      <vt:lpstr>Presentazione standard di PowerPoint</vt:lpstr>
      <vt:lpstr>Presentazione standard di PowerPoint</vt:lpstr>
      <vt:lpstr>Le fasi</vt:lpstr>
      <vt:lpstr>Presentazione standard di PowerPoint</vt:lpstr>
      <vt:lpstr>Alcune previsioni</vt:lpstr>
      <vt:lpstr>Le richieste a partner esterni  (enti pubblici e aziende private)</vt:lpstr>
      <vt:lpstr>Gli obiettivi didattici</vt:lpstr>
      <vt:lpstr>Aspetti inclusivi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Crescere con l’Arte</dc:title>
  <dc:creator>Daniela Maria Rita Rosetta</dc:creator>
  <cp:lastModifiedBy>Assistente09</cp:lastModifiedBy>
  <cp:revision>1</cp:revision>
  <dcterms:created xsi:type="dcterms:W3CDTF">2024-05-26T06:36:01Z</dcterms:created>
  <dcterms:modified xsi:type="dcterms:W3CDTF">2024-07-17T06:56:43Z</dcterms:modified>
</cp:coreProperties>
</file>